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sldIdLst>
    <p:sldId id="256" r:id="rId2"/>
    <p:sldId id="257" r:id="rId3"/>
    <p:sldId id="292" r:id="rId4"/>
    <p:sldId id="298" r:id="rId5"/>
    <p:sldId id="291" r:id="rId6"/>
    <p:sldId id="258" r:id="rId7"/>
    <p:sldId id="268" r:id="rId8"/>
    <p:sldId id="294" r:id="rId9"/>
    <p:sldId id="287" r:id="rId10"/>
    <p:sldId id="275" r:id="rId11"/>
    <p:sldId id="297" r:id="rId12"/>
    <p:sldId id="296" r:id="rId13"/>
    <p:sldId id="295" r:id="rId14"/>
    <p:sldId id="293" r:id="rId15"/>
    <p:sldId id="281" r:id="rId16"/>
    <p:sldId id="267"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8" autoAdjust="0"/>
  </p:normalViewPr>
  <p:slideViewPr>
    <p:cSldViewPr snapToGrid="0" snapToObjects="1">
      <p:cViewPr varScale="1">
        <p:scale>
          <a:sx n="88" d="100"/>
          <a:sy n="88" d="100"/>
        </p:scale>
        <p:origin x="738"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25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25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25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25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25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25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10</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6879771" y="1463456"/>
            <a:ext cx="4893821" cy="4349909"/>
          </a:xfrm>
          <a:prstGeom prst="rect">
            <a:avLst/>
          </a:prstGeom>
          <a:noFill/>
        </p:spPr>
        <p:txBody>
          <a:bodyPr wrap="square">
            <a:spAutoFit/>
          </a:bodyPr>
          <a:lstStyle/>
          <a:p>
            <a:pPr algn="l" latinLnBrk="1">
              <a:buNone/>
            </a:pPr>
            <a:r>
              <a:rPr lang="en-CA" sz="2400" b="1" i="0" dirty="0">
                <a:effectLst/>
                <a:latin typeface="Times New Roman" panose="02020603050405020304" pitchFamily="18" charset="0"/>
                <a:cs typeface="Times New Roman" panose="02020603050405020304" pitchFamily="18" charset="0"/>
              </a:rPr>
              <a:t>Forecasting:</a:t>
            </a:r>
            <a:r>
              <a:rPr lang="en-CA" b="0" i="0" dirty="0">
                <a:effectLst/>
                <a:latin typeface="menlo"/>
              </a:rPr>
              <a:t> </a:t>
            </a:r>
          </a:p>
          <a:p>
            <a:pPr marL="285750" indent="-285750" algn="l" latinLnBrk="1">
              <a:buFont typeface="Arial" panose="020B0604020202020204" pitchFamily="34" charset="0"/>
              <a:buChar char="•"/>
            </a:pPr>
            <a:r>
              <a:rPr lang="en-CA" b="0" i="0" dirty="0">
                <a:effectLst/>
                <a:latin typeface="menlo"/>
              </a:rPr>
              <a:t>2025 Total Crimes: 47051 (Jan-Oct actual + Nov-Dec forecast)</a:t>
            </a:r>
          </a:p>
          <a:p>
            <a:pPr marL="285750" indent="-285750" algn="l" latinLnBrk="1">
              <a:buFont typeface="Arial" panose="020B0604020202020204" pitchFamily="34" charset="0"/>
              <a:buChar char="•"/>
            </a:pPr>
            <a:r>
              <a:rPr lang="en-CA" b="0" i="0" dirty="0">
                <a:effectLst/>
                <a:latin typeface="menlo"/>
              </a:rPr>
              <a:t>2026 Total Crimes: 49476 (full year forecast)</a:t>
            </a:r>
          </a:p>
          <a:p>
            <a:pPr marL="285750" indent="-285750" algn="l" latinLnBrk="1">
              <a:buFont typeface="Arial" panose="020B0604020202020204" pitchFamily="34" charset="0"/>
              <a:buChar char="•"/>
            </a:pPr>
            <a:r>
              <a:rPr lang="en-CA" b="0" i="0" dirty="0">
                <a:effectLst/>
                <a:latin typeface="menlo"/>
              </a:rPr>
              <a:t>2025 Monthly Average: 3921</a:t>
            </a:r>
          </a:p>
          <a:p>
            <a:pPr marL="285750" indent="-285750" algn="l" latinLnBrk="1">
              <a:buFont typeface="Arial" panose="020B0604020202020204" pitchFamily="34" charset="0"/>
              <a:buChar char="•"/>
            </a:pPr>
            <a:r>
              <a:rPr lang="en-CA" b="0" i="0" dirty="0">
                <a:effectLst/>
                <a:latin typeface="menlo"/>
              </a:rPr>
              <a:t>2026 Monthly Average: 4123</a:t>
            </a:r>
          </a:p>
          <a:p>
            <a:pPr marL="285750" indent="-285750" algn="l" latinLnBrk="1">
              <a:buFont typeface="Arial" panose="020B0604020202020204" pitchFamily="34" charset="0"/>
              <a:buChar char="•"/>
            </a:pPr>
            <a:r>
              <a:rPr lang="en-CA" b="0" i="0" dirty="0">
                <a:effectLst/>
                <a:latin typeface="menlo"/>
              </a:rPr>
              <a:t>Overall Change: +5.2%</a:t>
            </a:r>
          </a:p>
          <a:p>
            <a:pPr marL="285750" indent="-285750" algn="l" latinLnBrk="1">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a:spcAft>
                <a:spcPts val="800"/>
              </a:spcAft>
              <a:defRPr sz="1400" b="1"/>
            </a:pPr>
            <a:r>
              <a:rPr lang="en-CA" sz="2400" b="1" dirty="0">
                <a:latin typeface="Times New Roman" panose="02020603050405020304" pitchFamily="18" charset="0"/>
                <a:cs typeface="Times New Roman" panose="02020603050405020304" pitchFamily="18" charset="0"/>
              </a:rPr>
              <a:t>Urgent Action Needed</a:t>
            </a:r>
          </a:p>
          <a:p>
            <a:pPr marL="285750" indent="-285750" latinLnBrk="1">
              <a:buFont typeface="Arial" panose="020B0604020202020204" pitchFamily="34" charset="0"/>
              <a:buChar char="•"/>
            </a:pPr>
            <a:r>
              <a:rPr lang="en-CA" dirty="0">
                <a:latin typeface="menlo"/>
              </a:rPr>
              <a:t>Priority: Proactively reallocate resources to counter an emerging negative trend.</a:t>
            </a:r>
          </a:p>
          <a:p>
            <a:pPr marL="285750" indent="-285750" latinLnBrk="1">
              <a:buFont typeface="Arial" panose="020B0604020202020204" pitchFamily="34" charset="0"/>
              <a:buChar char="•"/>
            </a:pPr>
            <a:r>
              <a:rPr lang="en-CA" dirty="0">
                <a:latin typeface="menlo"/>
              </a:rPr>
              <a:t>Action: Adjust patrol schedules and resource deployment based on the revised forecast to mitigate risk</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5" y="1338943"/>
            <a:ext cx="5780316" cy="2474056"/>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5" y="3896188"/>
            <a:ext cx="5780316" cy="2330442"/>
          </a:xfrm>
          <a:prstGeom prst="rect">
            <a:avLst/>
          </a:prstGeom>
        </p:spPr>
      </p:pic>
    </p:spTree>
    <p:extLst>
      <p:ext uri="{BB962C8B-B14F-4D97-AF65-F5344CB8AC3E}">
        <p14:creationId xmlns:p14="http://schemas.microsoft.com/office/powerpoint/2010/main" val="344447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143125" y="1417638"/>
            <a:ext cx="79057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838200"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716803" y="1635721"/>
            <a:ext cx="2146300" cy="4216539"/>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a:t>
            </a:r>
            <a:r>
              <a:rPr lang="en-CA" sz="20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for feature importance </a:t>
            </a:r>
            <a:endParaRPr lang="en-CA" sz="2000" dirty="0"/>
          </a:p>
        </p:txBody>
      </p:sp>
    </p:spTree>
    <p:extLst>
      <p:ext uri="{BB962C8B-B14F-4D97-AF65-F5344CB8AC3E}">
        <p14:creationId xmlns:p14="http://schemas.microsoft.com/office/powerpoint/2010/main" val="30401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Spotlight on District 4 (Vaughan)</a:t>
            </a:r>
            <a:endParaRPr lang="en-CA" dirty="0"/>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District 4 (Vaughan) Scheduling Analysis</a:t>
            </a:r>
            <a:endParaRPr lang="en-CA" dirty="0"/>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090432" y="1295400"/>
            <a:ext cx="6739618" cy="530270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276570" y="1206516"/>
            <a:ext cx="4796178" cy="5386090"/>
          </a:xfrm>
          <a:prstGeom prst="rect">
            <a:avLst/>
          </a:prstGeom>
          <a:noFill/>
        </p:spPr>
        <p:txBody>
          <a:bodyPr wrap="square">
            <a:spAutoFit/>
          </a:bodyPr>
          <a:lstStyle/>
          <a:p>
            <a:pPr algn="l" latinLnBrk="1">
              <a:buNone/>
            </a:pPr>
            <a:r>
              <a:rPr lang="en-CA" sz="1600" b="1" i="0" dirty="0">
                <a:effectLst/>
                <a:latin typeface="Times New Roman" panose="02020603050405020304" pitchFamily="18" charset="0"/>
                <a:cs typeface="Times New Roman" panose="02020603050405020304" pitchFamily="18" charset="0"/>
              </a:rPr>
              <a:t>Executive Summary</a:t>
            </a:r>
            <a:endParaRPr lang="en-CA" sz="1400" b="1"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   • Average Officer Unavailability: 28.0/61 (45.9%)</a:t>
            </a:r>
          </a:p>
          <a:p>
            <a:pPr algn="l" latinLnBrk="1">
              <a:buNone/>
            </a:pPr>
            <a:r>
              <a:rPr lang="en-CA" sz="1400" b="0" i="0" dirty="0">
                <a:effectLst/>
                <a:latin typeface="Times New Roman" panose="02020603050405020304" pitchFamily="18" charset="0"/>
                <a:cs typeface="Times New Roman" panose="02020603050405020304" pitchFamily="18" charset="0"/>
              </a:rPr>
              <a:t>   • Maximum Single-Day Unavailability: 51.0 officers</a:t>
            </a:r>
          </a:p>
          <a:p>
            <a:pPr algn="l" latinLnBrk="1">
              <a:buNone/>
            </a:pPr>
            <a:r>
              <a:rPr lang="en-CA" sz="1400" b="0" i="0" dirty="0">
                <a:effectLst/>
                <a:latin typeface="Times New Roman" panose="02020603050405020304" pitchFamily="18" charset="0"/>
                <a:cs typeface="Times New Roman" panose="02020603050405020304" pitchFamily="18" charset="0"/>
              </a:rPr>
              <a:t>   • Average Officers Available: 33</a:t>
            </a:r>
          </a:p>
          <a:p>
            <a:pPr algn="l" latinLnBrk="1">
              <a:buNone/>
            </a:pPr>
            <a:r>
              <a:rPr lang="en-CA" sz="1400" b="0" i="0" dirty="0">
                <a:effectLst/>
                <a:latin typeface="Times New Roman" panose="02020603050405020304" pitchFamily="18" charset="0"/>
                <a:cs typeface="Times New Roman" panose="02020603050405020304" pitchFamily="18" charset="0"/>
              </a:rPr>
              <a:t>   • Average Daily Call Volume: 437.8 calls</a:t>
            </a:r>
          </a:p>
          <a:p>
            <a:pPr algn="l" latinLnBrk="1">
              <a:buNone/>
            </a:pPr>
            <a:r>
              <a:rPr lang="en-CA" sz="1400" b="0" i="0" dirty="0">
                <a:effectLst/>
                <a:latin typeface="Times New Roman" panose="02020603050405020304" pitchFamily="18" charset="0"/>
                <a:cs typeface="Times New Roman" panose="02020603050405020304" pitchFamily="18" charset="0"/>
              </a:rPr>
              <a:t>   • Total Calls Analyzed: 479,861</a:t>
            </a:r>
          </a:p>
          <a:p>
            <a:pPr algn="l" latinLnBrk="1">
              <a:buNone/>
            </a:pPr>
            <a:r>
              <a:rPr lang="en-CA" sz="1400" b="0" i="0" dirty="0">
                <a:effectLst/>
                <a:latin typeface="Times New Roman" panose="02020603050405020304" pitchFamily="18" charset="0"/>
                <a:cs typeface="Times New Roman" panose="02020603050405020304" pitchFamily="18" charset="0"/>
              </a:rPr>
              <a:t>   • Estimated Total Officers: 61</a:t>
            </a:r>
          </a:p>
          <a:p>
            <a:pPr algn="l" latinLnBrk="1">
              <a:buNone/>
            </a:pPr>
            <a:r>
              <a:rPr lang="en-CA" sz="1600" b="1" i="0" dirty="0">
                <a:effectLst/>
                <a:latin typeface="Times New Roman" panose="02020603050405020304" pitchFamily="18" charset="0"/>
                <a:cs typeface="Times New Roman" panose="02020603050405020304" pitchFamily="18" charset="0"/>
              </a:rPr>
              <a:t>Staffing Compliance Analysis</a:t>
            </a:r>
          </a:p>
          <a:p>
            <a:pPr algn="l" latinLnBrk="1">
              <a:buNone/>
            </a:pPr>
            <a:r>
              <a:rPr lang="en-CA" sz="1400" b="0" i="0" dirty="0">
                <a:effectLst/>
                <a:latin typeface="Times New Roman" panose="02020603050405020304" pitchFamily="18" charset="0"/>
                <a:cs typeface="Times New Roman" panose="02020603050405020304" pitchFamily="18" charset="0"/>
              </a:rPr>
              <a:t>   • Minimum Required Officers: 23</a:t>
            </a:r>
          </a:p>
          <a:p>
            <a:pPr algn="l" latinLnBrk="1">
              <a:buNone/>
            </a:pPr>
            <a:r>
              <a:rPr lang="en-CA" sz="1400" b="0" i="0" dirty="0">
                <a:effectLst/>
                <a:latin typeface="Times New Roman" panose="02020603050405020304" pitchFamily="18" charset="0"/>
                <a:cs typeface="Times New Roman" panose="02020603050405020304" pitchFamily="18" charset="0"/>
              </a:rPr>
              <a:t>   • Days Below Minimum Staffing: 55/1096 (5.0%)</a:t>
            </a:r>
          </a:p>
          <a:p>
            <a:pPr algn="l" latinLnBrk="1">
              <a:buNone/>
            </a:pPr>
            <a:r>
              <a:rPr lang="en-CA" sz="1400" b="0" i="0" dirty="0">
                <a:effectLst/>
                <a:latin typeface="Times New Roman" panose="02020603050405020304" pitchFamily="18" charset="0"/>
                <a:cs typeface="Times New Roman" panose="02020603050405020304" pitchFamily="18" charset="0"/>
              </a:rPr>
              <a:t>   • Staffing Compliance Rate: 95.0%</a:t>
            </a:r>
          </a:p>
          <a:p>
            <a:pPr algn="l" latinLnBrk="1">
              <a:buNone/>
            </a:pPr>
            <a:r>
              <a:rPr lang="en-CA" sz="1400" b="0" i="0" dirty="0">
                <a:effectLst/>
                <a:latin typeface="Times New Roman" panose="02020603050405020304" pitchFamily="18" charset="0"/>
                <a:cs typeface="Times New Roman" panose="02020603050405020304" pitchFamily="18" charset="0"/>
              </a:rPr>
              <a:t>   • Compliance Level: GOOD</a:t>
            </a:r>
          </a:p>
          <a:p>
            <a:pPr latinLnBrk="1"/>
            <a:r>
              <a:rPr lang="en-CA" sz="1400" dirty="0">
                <a:latin typeface="Times New Roman" panose="02020603050405020304" pitchFamily="18" charset="0"/>
                <a:cs typeface="Times New Roman" panose="02020603050405020304" pitchFamily="18" charset="0"/>
              </a:rPr>
              <a:t>   • Despite high staffing compliance, a combination of high call</a:t>
            </a:r>
          </a:p>
          <a:p>
            <a:pPr latinLnBrk="1"/>
            <a:r>
              <a:rPr lang="en-CA" sz="1400" dirty="0">
                <a:latin typeface="Times New Roman" panose="02020603050405020304" pitchFamily="18" charset="0"/>
                <a:cs typeface="Times New Roman" panose="02020603050405020304" pitchFamily="18" charset="0"/>
              </a:rPr>
              <a:t>volume, concentrated crime results in a HIGH overall operational risk for District 4.</a:t>
            </a: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600" b="1" i="0" dirty="0">
                <a:effectLst/>
                <a:latin typeface="Times New Roman" panose="02020603050405020304" pitchFamily="18" charset="0"/>
                <a:cs typeface="Times New Roman" panose="02020603050405020304" pitchFamily="18" charset="0"/>
              </a:rPr>
              <a:t>Risk Assessment</a:t>
            </a:r>
          </a:p>
          <a:p>
            <a:pPr algn="l" latinLnBrk="1">
              <a:buNone/>
            </a:pPr>
            <a:r>
              <a:rPr lang="en-CA" sz="1400" b="0" i="0" dirty="0">
                <a:effectLst/>
                <a:latin typeface="Times New Roman" panose="02020603050405020304" pitchFamily="18" charset="0"/>
                <a:cs typeface="Times New Roman" panose="02020603050405020304" pitchFamily="18" charset="0"/>
              </a:rPr>
              <a:t>   • Overall Risk Level: HIGH</a:t>
            </a:r>
          </a:p>
          <a:p>
            <a:pPr algn="l" latinLnBrk="1">
              <a:buNone/>
            </a:pPr>
            <a:r>
              <a:rPr lang="en-CA" sz="1400" b="0" i="0" dirty="0">
                <a:effectLst/>
                <a:latin typeface="Times New Roman" panose="02020603050405020304" pitchFamily="18" charset="0"/>
                <a:cs typeface="Times New Roman" panose="02020603050405020304" pitchFamily="18" charset="0"/>
              </a:rPr>
              <a:t>   • Availability Risk Score: 0.46</a:t>
            </a:r>
          </a:p>
          <a:p>
            <a:pPr algn="l" latinLnBrk="1">
              <a:buNone/>
            </a:pPr>
            <a:r>
              <a:rPr lang="en-CA" sz="1400" b="0" i="0" dirty="0">
                <a:effectLst/>
                <a:latin typeface="Times New Roman" panose="02020603050405020304" pitchFamily="18" charset="0"/>
                <a:cs typeface="Times New Roman" panose="02020603050405020304" pitchFamily="18" charset="0"/>
              </a:rPr>
              <a:t>   • Staffing Risk: LOW</a:t>
            </a:r>
          </a:p>
          <a:p>
            <a:pPr algn="l" latinLnBrk="1">
              <a:buNone/>
            </a:pPr>
            <a:r>
              <a:rPr lang="en-CA" sz="1600" b="1" i="0" dirty="0">
                <a:effectLst/>
                <a:latin typeface="Times New Roman" panose="02020603050405020304" pitchFamily="18" charset="0"/>
                <a:cs typeface="Times New Roman" panose="02020603050405020304" pitchFamily="18" charset="0"/>
              </a:rPr>
              <a:t>High Risk Periods Identified</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Months: June, July, August, September, October, November, December</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Days: Monday, Tuesday, Wednesday,  Thursday</a:t>
            </a:r>
          </a:p>
        </p:txBody>
      </p:sp>
    </p:spTree>
    <p:extLst>
      <p:ext uri="{BB962C8B-B14F-4D97-AF65-F5344CB8AC3E}">
        <p14:creationId xmlns:p14="http://schemas.microsoft.com/office/powerpoint/2010/main" val="849133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25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231208"/>
            <a:ext cx="7910195" cy="523072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Targeted patrols and investigative 	resources focused on auto theft corridors and known tow truck conflict zones</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Leverage data and intelligence to support 	advocacy for bail reform and stricter sentencing for firearms offences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1043762"/>
            <a:ext cx="10265716" cy="50338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879908" y="1633285"/>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896314" y="34290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25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Introduction &amp; Objective</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9686" y="1691675"/>
            <a:ext cx="11143343" cy="3914983"/>
          </a:xfrm>
          <a:prstGeom prst="rect">
            <a:avLst/>
          </a:prstGeom>
          <a:noFill/>
        </p:spPr>
        <p:txBody>
          <a:bodyPr wrap="square">
            <a:spAutoFit/>
          </a:bodyPr>
          <a:lstStyle/>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Objective</a:t>
            </a:r>
          </a:p>
          <a:p>
            <a:pPr marL="342900" lvl="1" indent="-34290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870856" y="1750083"/>
            <a:ext cx="6520543" cy="3589701"/>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05325" y="1417638"/>
            <a:ext cx="75663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344019"/>
            <a:ext cx="4937407" cy="3508653"/>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dirty="0"/>
              <a:t>YoY Change (2024 to 2025)</a:t>
            </a:r>
            <a:r>
              <a:rPr lang="en-CA" sz="1600" b="0" i="0" dirty="0">
                <a:effectLst/>
                <a:latin typeface="Times New Roman" panose="02020603050405020304" pitchFamily="18" charset="0"/>
                <a:cs typeface="Times New Roman" panose="02020603050405020304" pitchFamily="18" charset="0"/>
              </a:rPr>
              <a:t>: -56.7%</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25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778327" y="1417638"/>
            <a:ext cx="10635345" cy="424646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1068160" y="5827679"/>
            <a:ext cx="10055677" cy="892552"/>
          </a:xfrm>
          <a:prstGeom prst="rect">
            <a:avLst/>
          </a:prstGeom>
          <a:noFill/>
        </p:spPr>
        <p:txBody>
          <a:bodyPr wrap="square">
            <a:spAutoFit/>
          </a:bodyPr>
          <a:lstStyle/>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Theft and Assaults Dominate Crime Volume</a:t>
            </a:r>
          </a:p>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a:p>
            <a:pPr latinLnBrk="1"/>
            <a:endParaRPr lang="en-CA" sz="16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25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25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9</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122887" y="1583599"/>
            <a:ext cx="5069113" cy="5109091"/>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MODELING</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Model: Prophet, ARIMA and LSTM time-series modeling  </a:t>
            </a:r>
          </a:p>
          <a:p>
            <a:pPr marL="285750" indent="-285750">
              <a:buFont typeface="Arial" panose="020B0604020202020204" pitchFamily="34" charset="0"/>
              <a:buChar char="•"/>
            </a:pPr>
            <a:r>
              <a:rPr lang="en-US" sz="1400" dirty="0">
                <a:solidFill>
                  <a:srgbClr val="0F1115"/>
                </a:solidFill>
                <a:latin typeface="Times New Roman" panose="02020603050405020304" pitchFamily="18" charset="0"/>
                <a:cs typeface="Times New Roman" panose="02020603050405020304" pitchFamily="18" charset="0"/>
              </a:rPr>
              <a:t>LSTM Implementation</a:t>
            </a:r>
            <a:r>
              <a:rPr lang="en-CA" sz="1400" dirty="0">
                <a:solidFill>
                  <a:srgbClr val="0F1115"/>
                </a:solidFill>
                <a:latin typeface="Times New Roman" panose="02020603050405020304" pitchFamily="18" charset="0"/>
                <a:cs typeface="Times New Roman" panose="02020603050405020304" pitchFamily="18" charset="0"/>
              </a:rPr>
              <a:t>: </a:t>
            </a:r>
            <a:r>
              <a:rPr lang="en-US" sz="1400" dirty="0">
                <a:solidFill>
                  <a:srgbClr val="0F1115"/>
                </a:solidFill>
                <a:latin typeface="Times New Roman" panose="02020603050405020304" pitchFamily="18" charset="0"/>
                <a:cs typeface="Times New Roman" panose="02020603050405020304" pitchFamily="18" charset="0"/>
              </a:rPr>
              <a:t>Built with TensorFlow &amp; </a:t>
            </a:r>
            <a:r>
              <a:rPr lang="en-US" sz="1400" dirty="0" err="1">
                <a:solidFill>
                  <a:srgbClr val="0F1115"/>
                </a:solidFill>
                <a:latin typeface="Times New Roman" panose="02020603050405020304" pitchFamily="18" charset="0"/>
                <a:cs typeface="Times New Roman" panose="02020603050405020304" pitchFamily="18" charset="0"/>
              </a:rPr>
              <a:t>Keras</a:t>
            </a:r>
            <a:r>
              <a:rPr lang="en-US" sz="1400" dirty="0">
                <a:solidFill>
                  <a:srgbClr val="0F1115"/>
                </a:solidFill>
                <a:latin typeface="Times New Roman" panose="02020603050405020304" pitchFamily="18" charset="0"/>
                <a:cs typeface="Times New Roman" panose="02020603050405020304" pitchFamily="18" charset="0"/>
              </a:rPr>
              <a:t> </a:t>
            </a:r>
            <a:endParaRPr lang="en-CA" sz="14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Data Distribution </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Training (2020-2023): 163,686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Outlier (2024): 95,050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Holdout (2025 Jan-Oct): 38,993 records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Forecast: </a:t>
            </a:r>
            <a:r>
              <a:rPr lang="en-CA" sz="1400" dirty="0">
                <a:latin typeface="Times New Roman" panose="02020603050405020304" pitchFamily="18" charset="0"/>
                <a:cs typeface="Times New Roman" panose="02020603050405020304" pitchFamily="18" charset="0"/>
              </a:rPr>
              <a:t>Nov 2025 - Dec 2026</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Running Ensemble Forecasting</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Dynamic weights - LR: 0.32, ES: 0.50, Seasonal: 0.18</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Validation Results (2025 Jan-Oct):</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Actual: 3899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Forecast: 4234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MAE: 335 crimes | MAPE: 9.0% | RMSE: 407</a:t>
            </a:r>
          </a:p>
          <a:p>
            <a:endParaRPr lang="en-CA" sz="1400" dirty="0">
              <a:solidFill>
                <a:srgbClr val="0F1115"/>
              </a:solidFill>
              <a:latin typeface="Times New Roman" panose="02020603050405020304" pitchFamily="18" charset="0"/>
              <a:cs typeface="Times New Roman" panose="02020603050405020304" pitchFamily="18" charset="0"/>
            </a:endParaRPr>
          </a:p>
          <a:p>
            <a:pPr latinLnBrk="1"/>
            <a:r>
              <a:rPr lang="en-CA" sz="1600" b="1" dirty="0">
                <a:latin typeface="Times New Roman" panose="02020603050405020304" pitchFamily="18" charset="0"/>
                <a:cs typeface="Times New Roman" panose="02020603050405020304" pitchFamily="18" charset="0"/>
              </a:rPr>
              <a:t>STRATEGIC RECOMMENDATIONS</a:t>
            </a:r>
          </a:p>
          <a:p>
            <a:pPr latinLnBrk="1"/>
            <a:r>
              <a:rPr lang="en-CA" sz="1600" dirty="0">
                <a:latin typeface="Times New Roman" panose="02020603050405020304" pitchFamily="18" charset="0"/>
                <a:cs typeface="Times New Roman" panose="02020603050405020304" pitchFamily="18" charset="0"/>
              </a:rPr>
              <a:t>   </a:t>
            </a:r>
            <a:r>
              <a:rPr lang="en-CA" sz="1400" dirty="0">
                <a:latin typeface="Times New Roman" panose="02020603050405020304" pitchFamily="18" charset="0"/>
                <a:cs typeface="Times New Roman" panose="02020603050405020304" pitchFamily="18" charset="0"/>
              </a:rPr>
              <a:t>1. Base 2026 planning on 3394 crimes/month forecast</a:t>
            </a:r>
          </a:p>
          <a:p>
            <a:pPr latinLnBrk="1"/>
            <a:r>
              <a:rPr lang="en-CA" sz="1400" dirty="0">
                <a:latin typeface="Times New Roman" panose="02020603050405020304" pitchFamily="18" charset="0"/>
                <a:cs typeface="Times New Roman" panose="02020603050405020304" pitchFamily="18" charset="0"/>
              </a:rPr>
              <a:t>   2. Maintain ±502 crimes flexibility in budgets</a:t>
            </a:r>
          </a:p>
          <a:p>
            <a:pPr latinLnBrk="1"/>
            <a:r>
              <a:rPr lang="en-CA" sz="1400" dirty="0">
                <a:latin typeface="Times New Roman" panose="02020603050405020304" pitchFamily="18" charset="0"/>
                <a:cs typeface="Times New Roman" panose="02020603050405020304" pitchFamily="18" charset="0"/>
              </a:rPr>
              <a:t>   3. Continue quarterly forecast validation &amp; model updates</a:t>
            </a:r>
          </a:p>
          <a:p>
            <a:pPr latinLnBrk="1"/>
            <a:r>
              <a:rPr lang="en-CA" sz="14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4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107439" y="1698172"/>
            <a:ext cx="7015448" cy="4658180"/>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833663" y="3506606"/>
            <a:ext cx="4493987" cy="1041311"/>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The 2024 peak is treated as a statistical outlier to build a stable forecasting model; however, our strategic response is directly informed by the drivers of that peak</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2729</TotalTime>
  <Words>2040</Words>
  <Application>Microsoft Office PowerPoint</Application>
  <PresentationFormat>Widescreen</PresentationFormat>
  <Paragraphs>217</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menlo</vt:lpstr>
      <vt:lpstr>Times New Roman</vt:lpstr>
      <vt:lpstr>Wingdings</vt:lpstr>
      <vt:lpstr>Office Theme</vt:lpstr>
      <vt:lpstr>York Region Crime Analysis: A Data-Driven Plan for 2026</vt:lpstr>
      <vt:lpstr>Table of Contents</vt:lpstr>
      <vt:lpstr>Introduction &amp; Objective</vt:lpstr>
      <vt:lpstr>Methodology</vt:lpstr>
      <vt:lpstr>Crime Trend</vt:lpstr>
      <vt:lpstr>Crime Category Distribution</vt:lpstr>
      <vt:lpstr>The Crime-Staffing Feedback Loop</vt:lpstr>
      <vt:lpstr>Yearly Crime Trends &amp; The 2024 Anomaly</vt:lpstr>
      <vt:lpstr>Crime Forecast  (November 2025 – December 2026)</vt:lpstr>
      <vt:lpstr>PowerPoint Presentation</vt:lpstr>
      <vt:lpstr>Police Operation</vt:lpstr>
      <vt:lpstr>District-Level Risk Assessment</vt:lpstr>
      <vt:lpstr>Spotlight on District 4 (Vaughan)</vt:lpstr>
      <vt:lpstr>District 4 (Vaughan) Scheduling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106</cp:revision>
  <dcterms:created xsi:type="dcterms:W3CDTF">2013-01-27T09:14:16Z</dcterms:created>
  <dcterms:modified xsi:type="dcterms:W3CDTF">2025-11-25T13:43:53Z</dcterms:modified>
  <cp:category/>
</cp:coreProperties>
</file>